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1" r:id="rId7"/>
    <p:sldId id="263" r:id="rId8"/>
    <p:sldId id="265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coralogix.com/blog/42-elasticsearch-query-examples-hands-on-tutorial/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audi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28825" y="1114425"/>
            <a:ext cx="8358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dirty="0" smtClean="0">
                <a:latin typeface="IRTitr" panose="02000506000000020002" pitchFamily="2" charset="-78"/>
                <a:cs typeface="IRTitr" panose="02000506000000020002" pitchFamily="2" charset="-78"/>
              </a:rPr>
              <a:t>آشنایی با سرویس الستیک سرچ</a:t>
            </a:r>
            <a:endParaRPr lang="en-US" sz="4000" dirty="0">
              <a:latin typeface="IRTitr" panose="02000506000000020002" pitchFamily="2" charset="-78"/>
              <a:cs typeface="IRTitr" panose="02000506000000020002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43387" y="3211175"/>
            <a:ext cx="3929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cs typeface="B Nazanin" panose="00000400000000000000" pitchFamily="2" charset="-78"/>
              </a:rPr>
              <a:t>درس بازیابی اطلاعات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22019" y="4729163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b="1" dirty="0">
                <a:cs typeface="B Nazanin" panose="00000400000000000000" pitchFamily="2" charset="-78"/>
              </a:rPr>
              <a:t>نجمه محمدباقری</a:t>
            </a:r>
            <a:endParaRPr lang="en-US" b="1" dirty="0">
              <a:cs typeface="B Nazanin" panose="00000400000000000000" pitchFamily="2" charset="-78"/>
            </a:endParaRPr>
          </a:p>
          <a:p>
            <a:pPr algn="ctr"/>
            <a:r>
              <a:rPr lang="fa-IR" b="1" dirty="0" smtClean="0">
                <a:cs typeface="B Nazanin" panose="00000400000000000000" pitchFamily="2" charset="-78"/>
              </a:rPr>
              <a:t>زینب خالوندی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22019" y="6093262"/>
            <a:ext cx="2971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b="1" dirty="0" smtClean="0">
                <a:cs typeface="B Nazanin" panose="00000400000000000000" pitchFamily="2" charset="-78"/>
              </a:rPr>
              <a:t>خرداد 1401</a:t>
            </a:r>
            <a:endParaRPr lang="en-US" sz="1600" b="1" dirty="0">
              <a:cs typeface="B Nazanin" panose="00000400000000000000" pitchFamily="2" charset="-78"/>
            </a:endParaRPr>
          </a:p>
        </p:txBody>
      </p:sp>
      <p:pic>
        <p:nvPicPr>
          <p:cNvPr id="6" name="اسلاید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6300" y="612701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5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57700" y="329684"/>
            <a:ext cx="3012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latin typeface="IRAmir" panose="02000503000000020002" pitchFamily="2" charset="-78"/>
                <a:cs typeface="IRAmir" panose="02000503000000020002" pitchFamily="2" charset="-78"/>
              </a:rPr>
              <a:t>تعریف پیشنهاددهنده ها </a:t>
            </a:r>
            <a:endParaRPr lang="en-US" dirty="0">
              <a:latin typeface="IRAmir" panose="02000503000000020002" pitchFamily="2" charset="-78"/>
              <a:cs typeface="IRAmir" panose="02000503000000020002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92277" y="683657"/>
            <a:ext cx="7343776" cy="590931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simple_phrase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 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"phrase": 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"smoothing" : 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laplace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 : 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"alpha" :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?}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},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"field": 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content_title.trigram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"size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":?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"confidence":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real_word_error_likelihood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max_errors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 :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?,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direct_generator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 [ 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{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min_word_length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":?,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"field": "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content_title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.trigram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suggest_mode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": "always",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    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prefix_length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":?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    } 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    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    }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}}</a:t>
            </a:r>
            <a:endParaRPr lang="en-US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اسلاید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9175" y="5524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7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0513" y="114300"/>
            <a:ext cx="37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3200" dirty="0" smtClean="0">
                <a:latin typeface="IRAmir" panose="02000503000000020002" pitchFamily="2" charset="-78"/>
                <a:cs typeface="IRAmir" panose="02000503000000020002" pitchFamily="2" charset="-78"/>
              </a:rPr>
              <a:t>الستیک سرچ چیست ؟ </a:t>
            </a:r>
            <a:endParaRPr lang="en-US" sz="3200" dirty="0">
              <a:latin typeface="IRAmir" panose="02000503000000020002" pitchFamily="2" charset="-78"/>
              <a:cs typeface="IRAmir" panose="02000503000000020002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86175" y="1485900"/>
            <a:ext cx="798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موتور جست و جو، ذخیره سازی و تحلیل داده ها 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6173" y="2407863"/>
            <a:ext cx="798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متن باز و توزیع شده 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86174" y="3392570"/>
            <a:ext cx="7986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مناسب برای انواع داده ها 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209924" y="4692499"/>
            <a:ext cx="8462962" cy="171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07000"/>
              </a:lnSpc>
              <a:spcAft>
                <a:spcPts val="800"/>
              </a:spcAft>
            </a:pPr>
            <a:r>
              <a:rPr lang="fa-IR" sz="20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ویژگی­ها: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a-I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مقیاس پذیری، سرعت، توزیع پذیری، استفاده از </a:t>
            </a:r>
            <a:r>
              <a:rPr lang="en-US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Rest API</a:t>
            </a:r>
            <a:endParaRPr lang="en-US" sz="16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a-IR" sz="20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می­تواند جایگزین پایگاه داده­هایی مانند مونگو دی­بی و .. شود. </a:t>
            </a:r>
            <a:endParaRPr lang="fa-IR" sz="2000" b="1" dirty="0" smtClean="0">
              <a:latin typeface="Calibri" panose="020F0502020204030204" pitchFamily="34" charset="0"/>
              <a:ea typeface="Calibri" panose="020F0502020204030204" pitchFamily="34" charset="0"/>
              <a:cs typeface="B Nazanin" panose="00000400000000000000" pitchFamily="2" charset="-78"/>
            </a:endParaRPr>
          </a:p>
          <a:p>
            <a:pPr marL="342900" lvl="0" indent="-342900" algn="r" rtl="1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fa-IR" sz="2000" b="1" dirty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یک پایگاه داده­ی غیر رابطه­ایی </a:t>
            </a:r>
            <a:r>
              <a:rPr lang="fa-I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B Nazanin" panose="00000400000000000000" pitchFamily="2" charset="-78"/>
              </a:rPr>
              <a:t>است.</a:t>
            </a:r>
          </a:p>
        </p:txBody>
      </p:sp>
      <p:pic>
        <p:nvPicPr>
          <p:cNvPr id="7" name="اسلاید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475" y="56673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3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00513" y="114300"/>
            <a:ext cx="3700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latin typeface="IRAmir" panose="02000503000000020002" pitchFamily="2" charset="-78"/>
                <a:cs typeface="IRAmir" panose="02000503000000020002" pitchFamily="2" charset="-78"/>
              </a:rPr>
              <a:t>مفاهیم و ساختار </a:t>
            </a:r>
            <a:endParaRPr lang="en-US" sz="3200" dirty="0">
              <a:latin typeface="IRAmir" panose="02000503000000020002" pitchFamily="2" charset="-78"/>
              <a:cs typeface="IRAmir" panose="02000503000000020002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4639" y="1122179"/>
            <a:ext cx="8629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گره (</a:t>
            </a:r>
            <a:r>
              <a:rPr lang="en-US" sz="2400" b="1" dirty="0" smtClean="0">
                <a:cs typeface="B Nazanin" panose="00000400000000000000" pitchFamily="2" charset="-78"/>
              </a:rPr>
              <a:t>Node</a:t>
            </a:r>
            <a:r>
              <a:rPr lang="fa-IR" sz="2400" b="1" dirty="0" smtClean="0">
                <a:cs typeface="B Nazanin" panose="00000400000000000000" pitchFamily="2" charset="-78"/>
              </a:rPr>
              <a:t>)</a:t>
            </a:r>
            <a:r>
              <a:rPr lang="en-US" sz="2400" b="1" dirty="0" smtClean="0">
                <a:cs typeface="B Nazanin" panose="00000400000000000000" pitchFamily="2" charset="-78"/>
              </a:rPr>
              <a:t>:</a:t>
            </a:r>
            <a:r>
              <a:rPr lang="fa-IR" sz="2400" b="1" dirty="0" smtClean="0">
                <a:cs typeface="B Nazanin" panose="00000400000000000000" pitchFamily="2" charset="-78"/>
              </a:rPr>
              <a:t> نمونه های در حال اجرا از سرور الستیک سرچ 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9226" y="2128895"/>
            <a:ext cx="631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خوشه (</a:t>
            </a:r>
            <a:r>
              <a:rPr lang="en-US" sz="2400" b="1" dirty="0" smtClean="0">
                <a:cs typeface="B Nazanin" panose="00000400000000000000" pitchFamily="2" charset="-78"/>
              </a:rPr>
              <a:t>Cluster</a:t>
            </a:r>
            <a:r>
              <a:rPr lang="fa-IR" sz="2400" b="1" dirty="0" smtClean="0">
                <a:cs typeface="B Nazanin" panose="00000400000000000000" pitchFamily="2" charset="-78"/>
              </a:rPr>
              <a:t>): مجموعه ایی از گره ها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4288" y="3178992"/>
            <a:ext cx="1154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شاخص (</a:t>
            </a:r>
            <a:r>
              <a:rPr lang="en-US" sz="2400" b="1" dirty="0" smtClean="0">
                <a:cs typeface="B Nazanin" panose="00000400000000000000" pitchFamily="2" charset="-78"/>
              </a:rPr>
              <a:t>Index</a:t>
            </a:r>
            <a:r>
              <a:rPr lang="fa-IR" sz="2400" b="1" dirty="0" smtClean="0">
                <a:cs typeface="B Nazanin" panose="00000400000000000000" pitchFamily="2" charset="-78"/>
              </a:rPr>
              <a:t>):</a:t>
            </a:r>
            <a:r>
              <a:rPr lang="en-US" sz="2400" b="1" dirty="0" smtClean="0">
                <a:cs typeface="B Nazanin" panose="00000400000000000000" pitchFamily="2" charset="-78"/>
              </a:rPr>
              <a:t> </a:t>
            </a:r>
            <a:r>
              <a:rPr lang="fa-IR" sz="2400" b="1" dirty="0" smtClean="0">
                <a:cs typeface="B Nazanin" panose="00000400000000000000" pitchFamily="2" charset="-78"/>
              </a:rPr>
              <a:t>شاخص معادل یک پایگاه داده در پایگاه داده های رابطه ایی است. حاوی مجموعه ایی از</a:t>
            </a:r>
          </a:p>
          <a:p>
            <a:pPr algn="r" rtl="1"/>
            <a:r>
              <a:rPr lang="fa-IR" sz="2400" b="1" dirty="0" smtClean="0">
                <a:cs typeface="B Nazanin" panose="00000400000000000000" pitchFamily="2" charset="-78"/>
              </a:rPr>
              <a:t>اسناد با ویژگی های مشترک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6488" y="4194655"/>
            <a:ext cx="9767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شارد (</a:t>
            </a:r>
            <a:r>
              <a:rPr lang="en-US" sz="2400" b="1" dirty="0" smtClean="0">
                <a:cs typeface="B Nazanin" panose="00000400000000000000" pitchFamily="2" charset="-78"/>
              </a:rPr>
              <a:t>Shard</a:t>
            </a:r>
            <a:r>
              <a:rPr lang="fa-IR" sz="2400" b="1" dirty="0" smtClean="0">
                <a:cs typeface="B Nazanin" panose="00000400000000000000" pitchFamily="2" charset="-78"/>
              </a:rPr>
              <a:t>): </a:t>
            </a:r>
            <a:r>
              <a:rPr lang="fa-IR" sz="2400" dirty="0" smtClean="0">
                <a:cs typeface="B Nazanin" panose="00000400000000000000" pitchFamily="2" charset="-78"/>
              </a:rPr>
              <a:t>بخشی از اسناد داخل یک شاخص ( تقسیم شاخص ها با هدف توزیع پذیری</a:t>
            </a:r>
            <a:r>
              <a:rPr lang="fa-IR" sz="2400" dirty="0">
                <a:cs typeface="B Nazanin" panose="00000400000000000000" pitchFamily="2" charset="-78"/>
              </a:rPr>
              <a:t>)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58012" y="4997231"/>
            <a:ext cx="458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cs typeface="B Nazanin" panose="00000400000000000000" pitchFamily="2" charset="-78"/>
              </a:rPr>
              <a:t>رپلیکا (</a:t>
            </a:r>
            <a:r>
              <a:rPr lang="en-US" sz="2400" b="1" dirty="0" smtClean="0">
                <a:cs typeface="B Nazanin" panose="00000400000000000000" pitchFamily="2" charset="-78"/>
              </a:rPr>
              <a:t>Replica</a:t>
            </a:r>
            <a:r>
              <a:rPr lang="fa-IR" sz="2400" b="1" dirty="0" smtClean="0">
                <a:cs typeface="B Nazanin" panose="00000400000000000000" pitchFamily="2" charset="-78"/>
              </a:rPr>
              <a:t>): کپی هایی از شارد 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083" y="827089"/>
            <a:ext cx="3296110" cy="20576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t="16310" r="4536" b="13258"/>
          <a:stretch/>
        </p:blipFill>
        <p:spPr>
          <a:xfrm>
            <a:off x="2526779" y="5643562"/>
            <a:ext cx="6847930" cy="1214438"/>
          </a:xfrm>
          <a:prstGeom prst="rect">
            <a:avLst/>
          </a:prstGeom>
        </p:spPr>
      </p:pic>
      <p:pic>
        <p:nvPicPr>
          <p:cNvPr id="7" name="اسلاید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6888" y="56508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8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1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6225" y="171450"/>
            <a:ext cx="4757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latin typeface="IRAmir" panose="02000503000000020002" pitchFamily="2" charset="-78"/>
                <a:cs typeface="IRAmir" panose="02000503000000020002" pitchFamily="2" charset="-78"/>
              </a:rPr>
              <a:t>کار با الستیک سرچ</a:t>
            </a:r>
            <a:endParaRPr lang="en-US" sz="3200" dirty="0">
              <a:latin typeface="IRAmir" panose="02000503000000020002" pitchFamily="2" charset="-78"/>
              <a:cs typeface="IRAmir" panose="02000503000000020002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8025" y="1213304"/>
            <a:ext cx="4315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000" b="1" dirty="0" smtClean="0">
                <a:cs typeface="B Nazanin" panose="00000400000000000000" pitchFamily="2" charset="-78"/>
              </a:rPr>
              <a:t>از طریق </a:t>
            </a:r>
            <a:r>
              <a:rPr lang="en-US" sz="2000" b="1" dirty="0" smtClean="0">
                <a:cs typeface="B Nazanin" panose="00000400000000000000" pitchFamily="2" charset="-78"/>
              </a:rPr>
              <a:t>console</a:t>
            </a:r>
            <a:r>
              <a:rPr lang="fa-IR" sz="2000" b="1" dirty="0" smtClean="0"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6429357" y="3828263"/>
            <a:ext cx="49446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000" b="1" dirty="0">
                <a:cs typeface="B Nazanin" panose="00000400000000000000" pitchFamily="2" charset="-78"/>
              </a:rPr>
              <a:t>با زبانهای برنامه </a:t>
            </a:r>
            <a:r>
              <a:rPr lang="fa-IR" sz="2000" b="1" dirty="0" smtClean="0">
                <a:cs typeface="B Nazanin" panose="00000400000000000000" pitchFamily="2" charset="-78"/>
              </a:rPr>
              <a:t>نویسی</a:t>
            </a:r>
          </a:p>
          <a:p>
            <a:pPr algn="r" rtl="1"/>
            <a:r>
              <a:rPr lang="fa-IR" sz="2000" b="1" dirty="0" smtClean="0">
                <a:cs typeface="B Nazanin" panose="00000400000000000000" pitchFamily="2" charset="-78"/>
              </a:rPr>
              <a:t>جاوا، جاوا اسکریپت، پایتون و ... </a:t>
            </a:r>
            <a:endParaRPr lang="en-US" sz="2000" b="1" dirty="0"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58201" y="2801693"/>
            <a:ext cx="46157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b="1" dirty="0" smtClean="0">
                <a:cs typeface="B Nazanin" panose="00000400000000000000" pitchFamily="2" charset="-78"/>
              </a:rPr>
              <a:t>استفاده از </a:t>
            </a:r>
            <a:r>
              <a:rPr lang="en-US" b="1" dirty="0" err="1" smtClean="0">
                <a:cs typeface="B Nazanin" panose="00000400000000000000" pitchFamily="2" charset="-78"/>
              </a:rPr>
              <a:t>kibana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68474" y="881062"/>
            <a:ext cx="49446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0494" y="1892226"/>
            <a:ext cx="318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 install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elasticsearch</a:t>
            </a:r>
            <a:endPara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60199" y="1422182"/>
            <a:ext cx="32509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نصب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4770" y="2766641"/>
            <a:ext cx="51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Elasticsearch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("http://localhost:9200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0411" y="2317198"/>
            <a:ext cx="1005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اتصال</a:t>
            </a:r>
            <a:endParaRPr lang="en-US" sz="24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34080" y="3217191"/>
            <a:ext cx="1920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ساخت ایندکس</a:t>
            </a:r>
            <a:endParaRPr lang="en-US" sz="24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4769" y="3666281"/>
            <a:ext cx="517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es.create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(index = “index name” , body = body)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49055" y="4298593"/>
            <a:ext cx="3012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ذخیره ی اسناد در ایندکس</a:t>
            </a:r>
            <a:endParaRPr lang="en-US" sz="24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84769" y="4760258"/>
            <a:ext cx="614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es.index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(index = “index name” , document =   doc, id = id 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20643" y="5300107"/>
            <a:ext cx="11849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4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جستجو</a:t>
            </a:r>
            <a:endParaRPr lang="en-US" sz="24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70494" y="5761772"/>
            <a:ext cx="614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es.search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(index = “index name” , query = query 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05584" y="1876394"/>
            <a:ext cx="4168412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curl -XGET “http://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localhost:9200/index1/_search”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اسلاید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072" y="57544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4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1763" y="171450"/>
            <a:ext cx="6172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latin typeface="IRAmir" panose="02000503000000020002" pitchFamily="2" charset="-78"/>
                <a:cs typeface="IRAmir" panose="02000503000000020002" pitchFamily="2" charset="-78"/>
              </a:rPr>
              <a:t>کار با الستیک سرچ (نوشتن پرسمان)</a:t>
            </a:r>
            <a:r>
              <a:rPr lang="en-US" sz="3200" dirty="0" smtClean="0">
                <a:latin typeface="IRAmir" panose="02000503000000020002" pitchFamily="2" charset="-78"/>
                <a:cs typeface="IRAmir" panose="02000503000000020002" pitchFamily="2" charset="-78"/>
              </a:rPr>
              <a:t> </a:t>
            </a:r>
            <a:r>
              <a:rPr lang="fa-IR" sz="3200" dirty="0" smtClean="0">
                <a:latin typeface="IRAmir" panose="02000503000000020002" pitchFamily="2" charset="-78"/>
                <a:cs typeface="IRAmir" panose="02000503000000020002" pitchFamily="2" charset="-78"/>
              </a:rPr>
              <a:t> </a:t>
            </a:r>
            <a:endParaRPr lang="en-US" sz="3200" dirty="0">
              <a:latin typeface="IRAmir" panose="02000503000000020002" pitchFamily="2" charset="-78"/>
              <a:cs typeface="IRAmir" panose="02000503000000020002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9073" r="27065" b="14438"/>
          <a:stretch/>
        </p:blipFill>
        <p:spPr>
          <a:xfrm>
            <a:off x="1646952" y="1064111"/>
            <a:ext cx="2845011" cy="18288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0598" y="907762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</a:t>
            </a:r>
          </a:p>
        </p:txBody>
      </p:sp>
      <p:sp>
        <p:nvSpPr>
          <p:cNvPr id="5" name="Rectangle 4"/>
          <p:cNvSpPr/>
          <p:nvPr/>
        </p:nvSpPr>
        <p:spPr>
          <a:xfrm>
            <a:off x="9984853" y="1015484"/>
            <a:ext cx="1718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انواع کوئری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9394" y="916741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multi-match</a:t>
            </a:r>
          </a:p>
        </p:txBody>
      </p:sp>
      <p:sp>
        <p:nvSpPr>
          <p:cNvPr id="7" name="Rectangle 6"/>
          <p:cNvSpPr/>
          <p:nvPr/>
        </p:nvSpPr>
        <p:spPr>
          <a:xfrm>
            <a:off x="486710" y="3200798"/>
            <a:ext cx="1584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match_phrase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19213" y="3267737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882" y="1002664"/>
            <a:ext cx="3296110" cy="14861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0824" y="3267737"/>
            <a:ext cx="2686425" cy="18576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610" y="3267737"/>
            <a:ext cx="2372056" cy="25911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075395" y="6257925"/>
            <a:ext cx="2628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dirty="0" smtClean="0">
                <a:solidFill>
                  <a:srgbClr val="00B0F0"/>
                </a:solidFill>
                <a:cs typeface="B Nazanin" panose="00000400000000000000" pitchFamily="2" charset="-78"/>
                <a:hlinkClick r:id="rId8"/>
              </a:rPr>
              <a:t>لینک</a:t>
            </a:r>
            <a:r>
              <a:rPr lang="fa-IR" dirty="0" smtClean="0">
                <a:solidFill>
                  <a:srgbClr val="00B0F0"/>
                </a:solidFill>
                <a:hlinkClick r:id="rId8"/>
              </a:rPr>
              <a:t> 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8" name="اسلاید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4721" y="56299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8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2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6225" y="171450"/>
            <a:ext cx="4757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latin typeface="IRAmir" panose="02000503000000020002" pitchFamily="2" charset="-78"/>
                <a:cs typeface="IRAmir" panose="02000503000000020002" pitchFamily="2" charset="-78"/>
              </a:rPr>
              <a:t>کار با الستیک سرچ</a:t>
            </a:r>
            <a:endParaRPr lang="en-US" sz="3200" dirty="0">
              <a:latin typeface="IRAmir" panose="02000503000000020002" pitchFamily="2" charset="-78"/>
              <a:cs typeface="IRAmir" panose="02000503000000020002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512246" y="1286946"/>
            <a:ext cx="2162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ساخت ایندکس</a:t>
            </a:r>
            <a:endParaRPr lang="en-US" sz="28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5825" y="1128713"/>
            <a:ext cx="2686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Body = {“setting”: ,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“mapping”: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271610"/>
            <a:ext cx="3486149" cy="2071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3705" y="2271610"/>
            <a:ext cx="3286331" cy="2043112"/>
          </a:xfrm>
          <a:prstGeom prst="rect">
            <a:avLst/>
          </a:prstGeom>
        </p:spPr>
      </p:pic>
      <p:pic>
        <p:nvPicPr>
          <p:cNvPr id="5" name="اسلاید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0613" y="54530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9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80311" y="1999982"/>
            <a:ext cx="14863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تحلیلگر  </a:t>
            </a:r>
            <a:endParaRPr lang="en-US" sz="2800" b="1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71763" y="171450"/>
            <a:ext cx="6172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latin typeface="IRAmir" panose="02000503000000020002" pitchFamily="2" charset="-78"/>
                <a:cs typeface="IRAmir" panose="02000503000000020002" pitchFamily="2" charset="-78"/>
              </a:rPr>
              <a:t>تغییر تنظیمات تحلیل و پردازش اسناد  </a:t>
            </a:r>
            <a:endParaRPr lang="en-US" sz="3200" dirty="0">
              <a:latin typeface="IRAmir" panose="02000503000000020002" pitchFamily="2" charset="-78"/>
              <a:cs typeface="IRAmir" panose="02000503000000020002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648611" y="1153597"/>
            <a:ext cx="12073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آنالایزر</a:t>
            </a:r>
            <a:endParaRPr lang="en-US" sz="2800" b="1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20107" y="5050571"/>
            <a:ext cx="714650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فیلتر کلمات</a:t>
            </a:r>
            <a:r>
              <a:rPr lang="en-US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:</a:t>
            </a: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اعمال فیلترها برروی کلمات خروجی از توکنایزر</a:t>
            </a:r>
            <a:endParaRPr lang="en-US" sz="2800" b="1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algn="r" rtl="1"/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endParaRPr lang="en-US" sz="2800" b="1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7839" y="3425250"/>
            <a:ext cx="102787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فیلترهای کاراکترها</a:t>
            </a:r>
            <a:r>
              <a:rPr lang="fa-IR" sz="2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: اعمال فیلترهای تعریف شده بر روی کاراکترها قبل از ورود به توکنایزر </a:t>
            </a:r>
            <a:endParaRPr lang="en-US" sz="2800" b="1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526" y="2005161"/>
            <a:ext cx="6015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Standard,Simple,Stop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tokenizer: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Standard, Lowercase,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WhiteSpace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Letter</a:t>
            </a:r>
          </a:p>
        </p:txBody>
      </p:sp>
      <p:pic>
        <p:nvPicPr>
          <p:cNvPr id="8" name="اسلاید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839" y="53950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8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71838" y="285750"/>
            <a:ext cx="61721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latin typeface="IRAmir" panose="02000503000000020002" pitchFamily="2" charset="-78"/>
                <a:cs typeface="IRAmir" panose="02000503000000020002" pitchFamily="2" charset="-78"/>
              </a:rPr>
              <a:t>تغییر تنظیمات تحلیل و پردازش اسناد  </a:t>
            </a:r>
            <a:endParaRPr lang="en-US" sz="3200" dirty="0">
              <a:latin typeface="IRAmir" panose="02000503000000020002" pitchFamily="2" charset="-78"/>
              <a:cs typeface="IRAmir" panose="02000503000000020002" pitchFamily="2" charset="-78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657475" y="1097966"/>
            <a:ext cx="6786562" cy="53553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"settings":{ 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"analysis": {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char_filter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": { 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zero_width_spaces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":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{ "type": "mapping", 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"mappings": [ "\\u200C=&gt;\\u0020"] } }, 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"filter": { 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persian_stop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": { "type": "stop", 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stopwords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": "_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persian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_" } }, 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"analyzer": {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rebuilt_persian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": { 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"tokenizer": "standard",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char_filter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": [ 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zero_width_spaces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],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"filter": [ "lowercase",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decimal_digit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 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arabic_normalization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persian_normalization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persian_stop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] }</a:t>
            </a:r>
            <a:endParaRPr kumimoji="0" lang="fa-IR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}} } } </a:t>
            </a:r>
          </a:p>
        </p:txBody>
      </p:sp>
      <p:pic>
        <p:nvPicPr>
          <p:cNvPr id="2" name="اسلاید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750" y="55959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5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57700" y="329684"/>
            <a:ext cx="3012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latin typeface="IRAmir" panose="02000503000000020002" pitchFamily="2" charset="-78"/>
                <a:cs typeface="IRAmir" panose="02000503000000020002" pitchFamily="2" charset="-78"/>
              </a:rPr>
              <a:t>تعریف پیشنهاددهنده ها </a:t>
            </a:r>
            <a:endParaRPr lang="en-US" dirty="0">
              <a:latin typeface="IRAmir" panose="02000503000000020002" pitchFamily="2" charset="-78"/>
              <a:cs typeface="IRAmir" panose="02000503000000020002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50179" y="1153597"/>
            <a:ext cx="25058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پیشنهاددهنده ها  </a:t>
            </a:r>
            <a:endParaRPr lang="en-US" sz="2800" b="1" dirty="0" smtClean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2197" y="2131398"/>
            <a:ext cx="10823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2800" b="1" dirty="0" smtClean="0">
                <a:latin typeface="Times New Roman" panose="02020603050405020304" pitchFamily="18" charset="0"/>
                <a:cs typeface="B Nazanin" panose="00000400000000000000" pitchFamily="2" charset="-78"/>
              </a:rPr>
              <a:t>به ازای هر کلمه، لیستی از کلمات که ممکن است به جای این کلمه بیایند را پیشنهاد می دهند.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450496" y="4153111"/>
            <a:ext cx="5027338" cy="21236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"query" :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"match": { "message": 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out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Elasticsearch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} },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"suggest" : { "my-suggestion"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{ "text" : "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tring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out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Elasticsearch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"term" : { "field" : "message" 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}}}</a:t>
            </a:r>
            <a:r>
              <a:rPr kumimoji="0" lang="en-US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اسلاید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197" y="55102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8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2410</TotalTime>
  <Words>477</Words>
  <Application>Microsoft Office PowerPoint</Application>
  <PresentationFormat>Widescreen</PresentationFormat>
  <Paragraphs>109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B Nazanin</vt:lpstr>
      <vt:lpstr>Calibri</vt:lpstr>
      <vt:lpstr>Century Gothic</vt:lpstr>
      <vt:lpstr>Courier New</vt:lpstr>
      <vt:lpstr>IRAmir</vt:lpstr>
      <vt:lpstr>IRTitr</vt:lpstr>
      <vt:lpstr>Tahoma</vt:lpstr>
      <vt:lpstr>Times New Roman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Matus</dc:creator>
  <cp:lastModifiedBy>Matus</cp:lastModifiedBy>
  <cp:revision>64</cp:revision>
  <dcterms:created xsi:type="dcterms:W3CDTF">2022-05-17T05:37:31Z</dcterms:created>
  <dcterms:modified xsi:type="dcterms:W3CDTF">2022-06-05T20:28:01Z</dcterms:modified>
</cp:coreProperties>
</file>